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jebIA+7jsfDi/xrVzCc/zckS0v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60d7cacb3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g260d7cacb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2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4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5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6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7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7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1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1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2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44" name="Google Shape;144;p32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2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3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7" name="Google Shape;157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4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0" name="Google Shape;170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5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83" name="Google Shape;183;p3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6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7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8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9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p1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1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5" name="Google Shape;55;p1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1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57" name="Google Shape;5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iles.unhcr.org/en/2022/bip-toolbox/2021-bip-guidelines-training-pack.pdf?_gl=1*1wvddnr*_rup_ga*MjY3NzgyMTM2LjE2OTE1ODg4NTU.*_rup_ga_EVDQTJ4LMY*MTY5MTY3ODM3MS40LjEuMTY5MTY4MDM5NS4wLjAuMA..*_ga*MjY3NzgyMTM2LjE2OTE1ODg4NTU.*_ga_X2YZPJ1XWR*MTY5MTY3ODM3MS40LjEuMTY5MTY4MDM5NS4wLjAuMA..#_ga=2.28288252.176421075.1691588855-267782136.1691588855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https://www.unhcr.org/what-we-do/reports-and-publications/handbooks-and-toolkits/bip-toolbox/form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lliancecpha.org/en/technical-materials/case-management-and-child-protection-guidelin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refworld.org/docid/5c18d7254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32000"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2"/>
          </p:nvPr>
        </p:nvSpPr>
        <p:spPr>
          <a:xfrm>
            <a:off x="1754188" y="3013035"/>
            <a:ext cx="8838784" cy="205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</a:pPr>
            <a:r>
              <a:rPr lang="es-ES_tradnl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</a:t>
            </a: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 final de la sesión, los participantes podrán</a:t>
            </a:r>
            <a: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:</a:t>
            </a:r>
            <a:b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b="0" i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lvl="0" indent="-457200" algn="l">
              <a:spcBef>
                <a:spcPts val="0"/>
              </a:spcBef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-ES_tradnl" sz="1800" dirty="0"/>
              <a:t>escribir el propósito de la evaluación del mejor interés (</a:t>
            </a:r>
            <a:r>
              <a:rPr lang="es-ES_tradnl" sz="1800" dirty="0" err="1"/>
              <a:t>bia</a:t>
            </a:r>
            <a:r>
              <a:rPr lang="es-ES_tradnl" sz="1800" dirty="0"/>
              <a:t>) y la determinación del mejor interés (</a:t>
            </a:r>
            <a:r>
              <a:rPr lang="es-ES_tradnl" sz="1800" dirty="0" err="1"/>
              <a:t>bid</a:t>
            </a:r>
            <a:r>
              <a:rPr lang="es-ES_tradnl" sz="1800" dirty="0"/>
              <a:t>) y su uso en la gestión de casos de</a:t>
            </a:r>
            <a:r>
              <a:rPr lang="es-ES_tradnl" sz="1800" b="0" i="0" u="none" strike="noStrike" dirty="0">
                <a:latin typeface="Calibri"/>
                <a:ea typeface="Calibri"/>
                <a:cs typeface="Calibri"/>
                <a:sym typeface="Calibri"/>
              </a:rPr>
              <a:t> UASC</a:t>
            </a:r>
            <a:br>
              <a:rPr lang="es-ES_tradnl" sz="1800" b="0" i="0" u="none" strike="noStrike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1800" b="0" i="0" u="none" strike="noStrike" dirty="0">
              <a:latin typeface="Calibri"/>
              <a:ea typeface="Calibri"/>
              <a:cs typeface="Calibri"/>
              <a:sym typeface="Calibri"/>
            </a:endParaRPr>
          </a:p>
          <a:p>
            <a:pPr lvl="0" indent="-457200" algn="l">
              <a:spcBef>
                <a:spcPts val="0"/>
              </a:spcBef>
              <a:buSzPts val="1800"/>
              <a:buFont typeface="Noto Sans Symbols"/>
              <a:buChar char="✔"/>
            </a:pPr>
            <a:r>
              <a:rPr lang="es-ES_tradnl" sz="1800" dirty="0"/>
              <a:t>Describir en términos sencillos los principios clave y componentes de los protocolos de intercambio de información</a:t>
            </a:r>
            <a:endParaRPr lang="es-ES_tradnl" dirty="0"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1"/>
          </p:nvPr>
        </p:nvSpPr>
        <p:spPr>
          <a:xfrm>
            <a:off x="1754188" y="849086"/>
            <a:ext cx="8610600" cy="1856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s-ES_tradnl" sz="3200" dirty="0"/>
              <a:t>UASC TOT</a:t>
            </a:r>
            <a:endParaRPr lang="es-ES_tradnl" dirty="0"/>
          </a:p>
          <a:p>
            <a:pPr marL="0" lvl="0" indent="0">
              <a:buSzPts val="3200"/>
            </a:pPr>
            <a:r>
              <a:rPr lang="es-ES_tradnl" sz="3200" dirty="0"/>
              <a:t>Módulo 3.2 – BIA, BID, y gestión de la información</a:t>
            </a:r>
            <a:endParaRPr lang="es-ES_tradnl"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endParaRPr lang="es-ES_tradnl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7C6D36-F53D-64AF-361C-16CA7204C9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8779" y="5261113"/>
            <a:ext cx="3618664" cy="13744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60d7cacb3b_0_0"/>
          <p:cNvSpPr txBox="1"/>
          <p:nvPr/>
        </p:nvSpPr>
        <p:spPr>
          <a:xfrm>
            <a:off x="3450203" y="1127050"/>
            <a:ext cx="4144200" cy="606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</a:pP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2021 UNHCR Best Interest Procedure Guidelines: Assessing and Determining the Best Interest of the Child</a:t>
            </a:r>
            <a:endParaRPr lang="es-ES_tradnl" sz="2000" b="1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81000"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</a:pP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(ES: https://</a:t>
            </a:r>
            <a:r>
              <a:rPr lang="es-ES_tradnl" sz="2000" b="1" u="sng" dirty="0" err="1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www.refworld.org</a:t>
            </a: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/es/</a:t>
            </a:r>
            <a:r>
              <a:rPr lang="es-ES_tradnl" sz="2000" b="1" u="sng" dirty="0" err="1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pol</a:t>
            </a: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s-ES_tradnl" sz="2000" b="1" u="sng" dirty="0" err="1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posicion</a:t>
            </a: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s-ES_tradnl" sz="2000" b="1" u="sng" dirty="0" err="1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acnur</a:t>
            </a:r>
            <a:r>
              <a:rPr lang="es-ES_tradnl" sz="20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/2021/es/122648)</a:t>
            </a:r>
            <a:endParaRPr lang="es-ES_tradnl" sz="2000" b="1" dirty="0">
              <a:latin typeface="Calibri"/>
              <a:ea typeface="Calibri"/>
              <a:cs typeface="Calibri"/>
              <a:sym typeface="Calibri"/>
            </a:endParaRPr>
          </a:p>
          <a:p>
            <a:pPr marL="12573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s-ES_tradnl" sz="2000" b="1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 panose="020B0604020202020204" pitchFamily="34" charset="0"/>
              <a:buChar char="•"/>
            </a:pPr>
            <a:r>
              <a:rPr lang="es-ES_tradnl" sz="2000" dirty="0">
                <a:latin typeface="Calibri"/>
                <a:ea typeface="Calibri"/>
                <a:cs typeface="Calibri"/>
                <a:sym typeface="Calibri"/>
              </a:rPr>
              <a:t>Formularios en este enlace</a:t>
            </a:r>
          </a:p>
          <a:p>
            <a:pPr marL="558800"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</a:pPr>
            <a:r>
              <a:rPr lang="es-ES_tradnl" sz="20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https://www.unhcr.org/what-we-do/reports-and-publications/handbooks-and-toolkits/bip-toolbox/forms</a:t>
            </a:r>
            <a:endParaRPr lang="es-ES_tradnl" sz="20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8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lang="es-ES_tradnl"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endParaRPr lang="es-ES_tradnl" sz="2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g260d7cacb3b_0_0"/>
          <p:cNvSpPr txBox="1">
            <a:spLocks noGrp="1"/>
          </p:cNvSpPr>
          <p:nvPr>
            <p:ph type="body" idx="1"/>
          </p:nvPr>
        </p:nvSpPr>
        <p:spPr>
          <a:xfrm>
            <a:off x="3831600" y="264911"/>
            <a:ext cx="8360400" cy="862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/>
              <a:t>Herramientas ACNUR para la formación en BIP</a:t>
            </a:r>
          </a:p>
        </p:txBody>
      </p:sp>
      <p:pic>
        <p:nvPicPr>
          <p:cNvPr id="303" name="Google Shape;303;g260d7cacb3b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65400" y="1127050"/>
            <a:ext cx="3810675" cy="48688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"/>
          <p:cNvSpPr txBox="1">
            <a:spLocks noGrp="1"/>
          </p:cNvSpPr>
          <p:nvPr>
            <p:ph type="body" idx="1"/>
          </p:nvPr>
        </p:nvSpPr>
        <p:spPr>
          <a:xfrm>
            <a:off x="3845054" y="640277"/>
            <a:ext cx="8067000" cy="1010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93366"/>
              </a:buClr>
              <a:buSzPts val="3200"/>
              <a:buNone/>
            </a:pPr>
            <a:r>
              <a:rPr lang="es-ES_tradnl" dirty="0">
                <a:solidFill>
                  <a:srgbClr val="993366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¿Qué constituye la gestión de la Información Para la Gestión de Casos? (IM4CM)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34" name="Google Shape;234;p7"/>
          <p:cNvSpPr txBox="1">
            <a:spLocks noGrp="1"/>
          </p:cNvSpPr>
          <p:nvPr>
            <p:ph type="body" idx="2"/>
          </p:nvPr>
        </p:nvSpPr>
        <p:spPr>
          <a:xfrm>
            <a:off x="3840377" y="2089814"/>
            <a:ext cx="8067103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buSzPct val="100000"/>
              <a:buNone/>
            </a:pPr>
            <a:r>
              <a:rPr lang="es-ES_tradnl" b="1" dirty="0">
                <a:latin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s-ES_tradn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componentes</a:t>
            </a:r>
            <a:endParaRPr lang="es-ES_tradnl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228600" lvl="0" indent="-774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00000"/>
              <a:buNone/>
            </a:pPr>
            <a:endParaRPr lang="es-ES_tradnl" dirty="0"/>
          </a:p>
        </p:txBody>
      </p:sp>
      <p:sp>
        <p:nvSpPr>
          <p:cNvPr id="235" name="Google Shape;235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253913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Information</a:t>
            </a:r>
            <a:r>
              <a:rPr lang="es-ES_tradnl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 Management 4 Case Management</a:t>
            </a:r>
            <a:endParaRPr lang="es-ES_tradnl"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s-ES_tradnl" dirty="0"/>
              <a:t>(IM4CM)</a:t>
            </a:r>
          </a:p>
        </p:txBody>
      </p:sp>
      <p:pic>
        <p:nvPicPr>
          <p:cNvPr id="236" name="Google Shape;236;p7" descr="MCj04260580000[1]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88702" y="3651860"/>
            <a:ext cx="1100667" cy="760413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7"/>
          <p:cNvSpPr txBox="1"/>
          <p:nvPr/>
        </p:nvSpPr>
        <p:spPr>
          <a:xfrm>
            <a:off x="3775131" y="5005501"/>
            <a:ext cx="1828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Formularios para documentar casos </a:t>
            </a:r>
            <a:r>
              <a:rPr lang="es-ES_tradnl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inviduales</a:t>
            </a:r>
            <a:endParaRPr lang="es-ES_tradnl" sz="1800" dirty="0">
              <a:solidFill>
                <a:schemeClr val="dk1"/>
              </a:solidFill>
            </a:endParaRPr>
          </a:p>
        </p:txBody>
      </p:sp>
      <p:sp>
        <p:nvSpPr>
          <p:cNvPr id="238" name="Google Shape;238;p7"/>
          <p:cNvSpPr txBox="1"/>
          <p:nvPr/>
        </p:nvSpPr>
        <p:spPr>
          <a:xfrm>
            <a:off x="5660332" y="4971408"/>
            <a:ext cx="18288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Evaluación de impacto en la protección de datos (DPIA)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9" name="Google Shape;239;p7"/>
          <p:cNvSpPr txBox="1"/>
          <p:nvPr/>
        </p:nvSpPr>
        <p:spPr>
          <a:xfrm>
            <a:off x="7489132" y="4826715"/>
            <a:ext cx="2270100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Protección de datos y protocolo de intercambio de información y protección de datos (DPISP)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7"/>
          <p:cNvSpPr txBox="1"/>
          <p:nvPr/>
        </p:nvSpPr>
        <p:spPr>
          <a:xfrm>
            <a:off x="9872035" y="4971408"/>
            <a:ext cx="1828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s-ES_tradnl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istema de gestión de la información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1" name="Google Shape;241;p7" descr="MCj02811040000[1]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15695" y="3651860"/>
            <a:ext cx="1326079" cy="932401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7"/>
          <p:cNvSpPr/>
          <p:nvPr/>
        </p:nvSpPr>
        <p:spPr>
          <a:xfrm>
            <a:off x="8166991" y="3688349"/>
            <a:ext cx="914382" cy="7239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7" descr="j019538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51384" y="3668517"/>
            <a:ext cx="996952" cy="763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"/>
          <p:cNvSpPr txBox="1">
            <a:spLocks noGrp="1"/>
          </p:cNvSpPr>
          <p:nvPr>
            <p:ph type="body" idx="2"/>
          </p:nvPr>
        </p:nvSpPr>
        <p:spPr>
          <a:xfrm>
            <a:off x="6159958" y="1211554"/>
            <a:ext cx="5794500" cy="4942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85750" algn="just">
              <a:lnSpc>
                <a:spcPct val="115000"/>
              </a:lnSpc>
              <a:spcBef>
                <a:spcPts val="0"/>
              </a:spcBef>
              <a:buSzPts val="3700"/>
            </a:pPr>
            <a:r>
              <a:rPr lang="es-ES_tradnl" sz="1900" b="1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Estándar 5: gestión de la información (p. 89): </a:t>
            </a: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“La información actualizada necesaria para la acción de protección infantil se recopila, procesa/analiza y comparte de acuerdo con los principios internacionales de protección infantil y con pleno respeto a la confidencialidad, la protección de datos y los protocolos de intercambio de información.”</a:t>
            </a:r>
          </a:p>
          <a:p>
            <a:pPr marL="228600" lvl="0" indent="-285750" algn="just">
              <a:lnSpc>
                <a:spcPct val="115000"/>
              </a:lnSpc>
              <a:spcBef>
                <a:spcPts val="0"/>
              </a:spcBef>
              <a:buSzPts val="3700"/>
            </a:pPr>
            <a:r>
              <a:rPr lang="es-ES_tradnl" sz="1900" b="1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Estándar 18: gestión de casos (p. 197): </a:t>
            </a: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“Los niños y familias que enfrentan preocupaciones de protección infantil en contextos humanitarios son identificados y se atienden sus necesidades a través de un proceso individualizado de gestión de casos, que incluye apoyo directo uno a uno y conexiones con proveedores de servicios relevantes.”</a:t>
            </a:r>
            <a:endParaRPr lang="es-ES_tradnl" sz="3700" dirty="0">
              <a:solidFill>
                <a:schemeClr val="tx1"/>
              </a:solidFill>
              <a:highlight>
                <a:srgbClr val="FFFFFF"/>
              </a:highlight>
            </a:endParaRPr>
          </a:p>
        </p:txBody>
      </p:sp>
      <p:sp>
        <p:nvSpPr>
          <p:cNvPr id="249" name="Google Shape;249;p5"/>
          <p:cNvSpPr txBox="1">
            <a:spLocks noGrp="1"/>
          </p:cNvSpPr>
          <p:nvPr>
            <p:ph type="body" idx="3"/>
          </p:nvPr>
        </p:nvSpPr>
        <p:spPr>
          <a:xfrm>
            <a:off x="284417" y="528637"/>
            <a:ext cx="3148100" cy="5676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/>
              <a:t>Gestión de la Información para la Gestión de Casos </a:t>
            </a:r>
          </a:p>
          <a:p>
            <a:pPr marL="0" lvl="0" indent="0">
              <a:spcBef>
                <a:spcPts val="0"/>
              </a:spcBef>
            </a:pPr>
            <a:endParaRPr lang="es-ES_tradnl" dirty="0"/>
          </a:p>
          <a:p>
            <a:pPr marL="0" lvl="0" indent="0">
              <a:spcBef>
                <a:spcPts val="0"/>
              </a:spcBef>
            </a:pPr>
            <a:r>
              <a:rPr lang="es-ES_tradnl" dirty="0"/>
              <a:t>en los </a:t>
            </a:r>
          </a:p>
          <a:p>
            <a:pPr marL="0" lvl="0" indent="0">
              <a:spcBef>
                <a:spcPts val="0"/>
              </a:spcBef>
            </a:pPr>
            <a:endParaRPr lang="es-ES_tradnl" dirty="0"/>
          </a:p>
          <a:p>
            <a:pPr marL="0" lvl="0" indent="0">
              <a:spcBef>
                <a:spcPts val="0"/>
              </a:spcBef>
            </a:pPr>
            <a:r>
              <a:rPr lang="es-ES_tradnl" dirty="0"/>
              <a:t>Estándares Mínimos de Protección Infantil</a:t>
            </a:r>
          </a:p>
          <a:p>
            <a:pPr marL="0" lvl="0" indent="0">
              <a:spcBef>
                <a:spcPts val="0"/>
              </a:spcBef>
            </a:pPr>
            <a:endParaRPr lang="es-ES_tradnl" dirty="0"/>
          </a:p>
          <a:p>
            <a:pPr marL="0" lvl="0" indent="0">
              <a:spcBef>
                <a:spcPts val="0"/>
              </a:spcBef>
            </a:pPr>
            <a:r>
              <a:rPr lang="es-ES_tradnl" dirty="0"/>
              <a:t>(IM4CM in </a:t>
            </a:r>
            <a:r>
              <a:rPr lang="es-ES_tradnl" dirty="0" err="1"/>
              <a:t>the</a:t>
            </a:r>
            <a:r>
              <a:rPr lang="es-ES_tradnl" dirty="0"/>
              <a:t> CPMS)</a:t>
            </a:r>
          </a:p>
        </p:txBody>
      </p:sp>
      <p:sp>
        <p:nvSpPr>
          <p:cNvPr id="250" name="Google Shape;250;p5"/>
          <p:cNvSpPr txBox="1"/>
          <p:nvPr/>
        </p:nvSpPr>
        <p:spPr>
          <a:xfrm>
            <a:off x="4206002" y="1123533"/>
            <a:ext cx="127635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Internal</a:t>
            </a:r>
            <a:r>
              <a:rPr lang="es-ES_tradnl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Systems</a:t>
            </a:r>
            <a:endParaRPr lang="es-ES_tradnl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FBBD77-CBB5-D050-2FE7-9384F2FE0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425" y="528637"/>
            <a:ext cx="2356575" cy="3278207"/>
          </a:xfrm>
          <a:prstGeom prst="rect">
            <a:avLst/>
          </a:prstGeom>
          <a:ln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6"/>
          <p:cNvSpPr txBox="1">
            <a:spLocks noGrp="1"/>
          </p:cNvSpPr>
          <p:nvPr>
            <p:ph type="body" idx="2"/>
          </p:nvPr>
        </p:nvSpPr>
        <p:spPr>
          <a:xfrm>
            <a:off x="3810925" y="352100"/>
            <a:ext cx="4465200" cy="59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>
              <a:lnSpc>
                <a:spcPct val="106999"/>
              </a:lnSpc>
              <a:spcBef>
                <a:spcPts val="0"/>
              </a:spcBef>
              <a:buNone/>
            </a:pP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Las Directrices Interinstitucionales para la Gestión de Casos y la Protección Infantil (</a:t>
            </a:r>
            <a:r>
              <a:rPr lang="es-ES_tradnl" sz="1900" u="sng" dirty="0">
                <a:solidFill>
                  <a:srgbClr val="0563C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Inter-agency Guidelines for Case Management and Child Protection</a:t>
            </a:r>
            <a:r>
              <a:rPr lang="es-ES_tradnl" sz="1900" u="sng" dirty="0">
                <a:solidFill>
                  <a:srgbClr val="0563C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s-ES_tradnl" sz="190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destacan que, una vez decidido que la gestión de casos es un enfoque apropiado para abordar los riesgos y vulnerabilidades de protección infantil, es imperativo establecer un “sistema seguro y confidencial para la recopilación, almacenamiento y compartición de información”.</a:t>
            </a:r>
            <a:endParaRPr lang="es-ES_tradnl" sz="1900" dirty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900" dirty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Las Directrices del ACNUR sobre el Procedimiento de Mejor Interés (</a:t>
            </a:r>
            <a:r>
              <a:rPr lang="es-ES_tradnl" sz="19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UNHCR Best Interests Procedure Guidelines</a:t>
            </a:r>
            <a:r>
              <a:rPr lang="es-ES_tradnl" sz="19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s-ES_tradnl" sz="190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9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señalan que la “recopilación, almacenamiento, compartición y análisis de información sobre niños de manera segura y ética durante el procedimiento de mejor interés puede mejorar la respuesta para cada niño individual, así como la programación de protección infantil en general”.</a:t>
            </a:r>
            <a:endParaRPr lang="es-ES_tradnl" sz="8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s-ES_tradnl" dirty="0"/>
              <a:t>IM4CM</a:t>
            </a:r>
          </a:p>
        </p:txBody>
      </p:sp>
      <p:pic>
        <p:nvPicPr>
          <p:cNvPr id="258" name="Google Shape;25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84325" y="152400"/>
            <a:ext cx="2222400" cy="282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49350" y="3239175"/>
            <a:ext cx="2222400" cy="3093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8"/>
          <p:cNvSpPr txBox="1">
            <a:spLocks noGrp="1"/>
          </p:cNvSpPr>
          <p:nvPr>
            <p:ph type="body" idx="2"/>
          </p:nvPr>
        </p:nvSpPr>
        <p:spPr>
          <a:xfrm>
            <a:off x="3987583" y="370374"/>
            <a:ext cx="7920000" cy="37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Wingdings" pitchFamily="2" charset="2"/>
              <a:buChar char="ü"/>
            </a:pP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Herramientas de Información para la Gestión de Casos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Wingdings" pitchFamily="2" charset="2"/>
              <a:buChar char="ü"/>
            </a:pP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Basadas en el desarrollo de procedimientos de gestión de casos específicos para el contexto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Wingdings" pitchFamily="2" charset="2"/>
              <a:buChar char="ü"/>
            </a:pPr>
            <a:r>
              <a:rPr lang="es-ES_tradnl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Deben utilizarse para apoyar y formalizar los estándares y prácticas interinstitucionales de protección de datos e intercambio de información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Wingdings" pitchFamily="2" charset="2"/>
              <a:buChar char="ü"/>
            </a:pPr>
            <a:r>
              <a:rPr lang="es-ES_tradnl" sz="2000" dirty="0">
                <a:solidFill>
                  <a:schemeClr val="tx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La implementación de la evaluación de impacto en la protección de datos (DPIA) y el desarrollo del protocolo de protección de datos e intercambio de información (DPISP) suele ser liderada por el órgano de coordinación de protección infantil en el país</a:t>
            </a:r>
            <a:endParaRPr lang="es-ES_tradnl" dirty="0"/>
          </a:p>
        </p:txBody>
      </p:sp>
      <p:sp>
        <p:nvSpPr>
          <p:cNvPr id="265" name="Google Shape;265;p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s-ES_tradnl" dirty="0"/>
              <a:t>DPIA y DPISP</a:t>
            </a:r>
          </a:p>
        </p:txBody>
      </p:sp>
      <p:sp>
        <p:nvSpPr>
          <p:cNvPr id="266" name="Google Shape;266;p8"/>
          <p:cNvSpPr/>
          <p:nvPr/>
        </p:nvSpPr>
        <p:spPr>
          <a:xfrm>
            <a:off x="3901300" y="4017354"/>
            <a:ext cx="3084000" cy="262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s-ES_tradnl" sz="1600" b="1" dirty="0">
                <a:latin typeface="Calibri" panose="020F0502020204030204" pitchFamily="34" charset="0"/>
                <a:cs typeface="Calibri" panose="020F0502020204030204" pitchFamily="34" charset="0"/>
              </a:rPr>
              <a:t>DPIA</a:t>
            </a:r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 debe realizarse tan pronto como se confirme la necesidad y el alcance de la gestión de casos humanitaria, en un plazo máximo de tres meses.</a:t>
            </a:r>
          </a:p>
        </p:txBody>
      </p:sp>
      <p:sp>
        <p:nvSpPr>
          <p:cNvPr id="267" name="Google Shape;267;p8"/>
          <p:cNvSpPr/>
          <p:nvPr/>
        </p:nvSpPr>
        <p:spPr>
          <a:xfrm>
            <a:off x="8247885" y="4017354"/>
            <a:ext cx="3084000" cy="26211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s-ES_tradnl" sz="1600" b="1" dirty="0">
                <a:latin typeface="Calibri" panose="020F0502020204030204" pitchFamily="34" charset="0"/>
                <a:cs typeface="Calibri" panose="020F0502020204030204" pitchFamily="34" charset="0"/>
              </a:rPr>
              <a:t>contextualización del DPISP</a:t>
            </a:r>
            <a:r>
              <a:rPr lang="es-ES_tradnl" sz="1600" dirty="0">
                <a:latin typeface="Calibri" panose="020F0502020204030204" pitchFamily="34" charset="0"/>
                <a:cs typeface="Calibri" panose="020F0502020204030204" pitchFamily="34" charset="0"/>
              </a:rPr>
              <a:t> debe iniciarse lo antes posible, para su firma en un plazo máximo de tres meses.</a:t>
            </a:r>
          </a:p>
        </p:txBody>
      </p:sp>
      <p:sp>
        <p:nvSpPr>
          <p:cNvPr id="268" name="Google Shape;268;p8"/>
          <p:cNvSpPr/>
          <p:nvPr/>
        </p:nvSpPr>
        <p:spPr>
          <a:xfrm>
            <a:off x="7250383" y="5213064"/>
            <a:ext cx="697200" cy="374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 txBox="1">
            <a:spLocks noGrp="1"/>
          </p:cNvSpPr>
          <p:nvPr>
            <p:ph type="body" idx="1"/>
          </p:nvPr>
        </p:nvSpPr>
        <p:spPr>
          <a:xfrm>
            <a:off x="4100512" y="528638"/>
            <a:ext cx="7580625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886B2"/>
              </a:buClr>
              <a:buSzPts val="3200"/>
              <a:buNone/>
            </a:pPr>
            <a:r>
              <a:rPr lang="es-ES_tradnl" dirty="0">
                <a:solidFill>
                  <a:schemeClr val="accent3"/>
                </a:solidFill>
              </a:rPr>
              <a:t>Actividad 2 – resumir los componentes clave de un ISP</a:t>
            </a:r>
          </a:p>
        </p:txBody>
      </p:sp>
      <p:sp>
        <p:nvSpPr>
          <p:cNvPr id="274" name="Google Shape;274;p9"/>
          <p:cNvSpPr txBox="1">
            <a:spLocks noGrp="1"/>
          </p:cNvSpPr>
          <p:nvPr>
            <p:ph type="body" idx="2"/>
          </p:nvPr>
        </p:nvSpPr>
        <p:spPr>
          <a:xfrm>
            <a:off x="4100513" y="2200275"/>
            <a:ext cx="7300912" cy="420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s-ES_tradnl" sz="3200" b="1" dirty="0">
                <a:latin typeface="Calibri" panose="020F0502020204030204" pitchFamily="34" charset="0"/>
                <a:cs typeface="Calibri" panose="020F0502020204030204" pitchFamily="34" charset="0"/>
              </a:rPr>
              <a:t>Trabaje</a:t>
            </a:r>
            <a:r>
              <a:rPr lang="es-ES_tradnl" sz="3200" dirty="0">
                <a:latin typeface="Calibri" panose="020F0502020204030204" pitchFamily="34" charset="0"/>
                <a:cs typeface="Calibri" panose="020F0502020204030204" pitchFamily="34" charset="0"/>
              </a:rPr>
              <a:t> de forma individual.</a:t>
            </a:r>
            <a:br>
              <a:rPr lang="es-ES_tradnl" sz="32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3200" b="0" i="0" u="none" strike="noStrik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>
              <a:spcBef>
                <a:spcPts val="1200"/>
              </a:spcBef>
              <a:buSzPts val="3200"/>
              <a:buNone/>
            </a:pPr>
            <a:r>
              <a:rPr lang="es-ES_tradnl" sz="3200" dirty="0">
                <a:latin typeface="Calibri" panose="020F0502020204030204" pitchFamily="34" charset="0"/>
                <a:cs typeface="Calibri" panose="020F0502020204030204" pitchFamily="34" charset="0"/>
              </a:rPr>
              <a:t>Utilice la </a:t>
            </a:r>
            <a:r>
              <a:rPr lang="es-ES_tradnl" sz="3200" i="1" dirty="0">
                <a:latin typeface="Calibri" panose="020F0502020204030204" pitchFamily="34" charset="0"/>
                <a:cs typeface="Calibri" panose="020F0502020204030204" pitchFamily="34" charset="0"/>
              </a:rPr>
              <a:t>herramienta XX – Plantilla Global de DPISP.</a:t>
            </a:r>
            <a:br>
              <a:rPr lang="es-ES_tradnl" sz="3200" i="1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3200" i="1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>
              <a:spcBef>
                <a:spcPts val="1200"/>
              </a:spcBef>
              <a:buSzPts val="3200"/>
              <a:buNone/>
            </a:pPr>
            <a:r>
              <a:rPr lang="es-ES_tradnl" sz="3200" b="1" dirty="0">
                <a:latin typeface="Calibri" panose="020F0502020204030204" pitchFamily="34" charset="0"/>
                <a:cs typeface="Calibri" panose="020F0502020204030204" pitchFamily="34" charset="0"/>
              </a:rPr>
              <a:t>Tome 10 minutos</a:t>
            </a:r>
            <a:r>
              <a:rPr lang="es-ES_tradnl" sz="3200" dirty="0">
                <a:latin typeface="Calibri" panose="020F0502020204030204" pitchFamily="34" charset="0"/>
                <a:cs typeface="Calibri" panose="020F0502020204030204" pitchFamily="34" charset="0"/>
              </a:rPr>
              <a:t> para identificar y resumir en sus notas los componentes clave de un DPISP.</a:t>
            </a:r>
            <a:br>
              <a:rPr lang="es-ES_tradnl" dirty="0"/>
            </a:br>
            <a:endParaRPr lang="es-ES_tradnl" dirty="0"/>
          </a:p>
        </p:txBody>
      </p:sp>
      <p:pic>
        <p:nvPicPr>
          <p:cNvPr id="275" name="Google Shape;27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458" y="578974"/>
            <a:ext cx="3384000" cy="338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None/>
            </a:pPr>
            <a:r>
              <a:rPr lang="es-ES_tradnl" dirty="0">
                <a:solidFill>
                  <a:schemeClr val="accent2"/>
                </a:solidFill>
              </a:rPr>
              <a:t>UNHCR BIP se utiliza en:</a:t>
            </a:r>
          </a:p>
        </p:txBody>
      </p:sp>
      <p:sp>
        <p:nvSpPr>
          <p:cNvPr id="281" name="Google Shape;281;p2"/>
          <p:cNvSpPr txBox="1">
            <a:spLocks noGrp="1"/>
          </p:cNvSpPr>
          <p:nvPr>
            <p:ph type="body" idx="2"/>
          </p:nvPr>
        </p:nvSpPr>
        <p:spPr>
          <a:xfrm>
            <a:off x="4100513" y="1476375"/>
            <a:ext cx="7300912" cy="46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Existen casos de niños refugiados no acompañados (UASC) que serán reubicados, repatriados o reunificados a través de fronteras nacionales.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2500" b="0" i="0" u="none" strike="noStrik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Existen problemas de accesibilidad para implementar el procedimiento nacional de gestión de casos o no se dispone de un procedimiento nacional de gestión de casos.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25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El procedimiento de mejor interés (BIP) es requerido por ciertos gobiernos en relación con la reubicación y para garantizar el ejercicio del derecho a una elección libre e informada en casos de repatriación voluntaria.</a:t>
            </a:r>
            <a:b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dirty="0"/>
          </a:p>
        </p:txBody>
      </p:sp>
      <p:sp>
        <p:nvSpPr>
          <p:cNvPr id="282" name="Google Shape;282;p2"/>
          <p:cNvSpPr txBox="1">
            <a:spLocks noGrp="1"/>
          </p:cNvSpPr>
          <p:nvPr>
            <p:ph type="body" idx="3"/>
          </p:nvPr>
        </p:nvSpPr>
        <p:spPr>
          <a:xfrm>
            <a:off x="138643" y="540441"/>
            <a:ext cx="3664731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s-ES_tradnl" dirty="0"/>
              <a:t>UNHCR</a:t>
            </a:r>
            <a:br>
              <a:rPr lang="es-ES_tradnl" dirty="0"/>
            </a:br>
            <a:endParaRPr lang="es-ES_tradnl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s-ES_tradnl" dirty="0"/>
              <a:t>Procedimiento de mejor interés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None/>
            </a:pPr>
            <a:r>
              <a:rPr lang="es-ES_tradnl" dirty="0">
                <a:solidFill>
                  <a:schemeClr val="accent2"/>
                </a:solidFill>
              </a:rPr>
              <a:t>Un BIP apropiado: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endParaRPr lang="es-ES_tradnl" dirty="0"/>
          </a:p>
        </p:txBody>
      </p:sp>
      <p:sp>
        <p:nvSpPr>
          <p:cNvPr id="288" name="Google Shape;288;p3"/>
          <p:cNvSpPr txBox="1">
            <a:spLocks noGrp="1"/>
          </p:cNvSpPr>
          <p:nvPr>
            <p:ph type="body" idx="2"/>
          </p:nvPr>
        </p:nvSpPr>
        <p:spPr>
          <a:xfrm>
            <a:off x="3948113" y="1603716"/>
            <a:ext cx="7661501" cy="4927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34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Promueve la participación adecuada del niño sin discriminación;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3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34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Otorga el debido peso a las opiniones del niño de acuerdo con su edad y madurez;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3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34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Involucra a personas con la experiencia relevante en la toma de decisiones;</a:t>
            </a: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3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34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Equilibra todos los factores relevantes para evaluar la mejor opción; </a:t>
            </a:r>
            <a:endParaRPr lang="es-ES_tradnl" sz="3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endParaRPr lang="es-ES_tradnl" sz="3400" b="0" i="0" u="none" strike="noStrik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Font typeface="Arial"/>
              <a:buChar char="•"/>
            </a:pPr>
            <a:r>
              <a:rPr lang="es-ES_tradnl" sz="34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Cumple con todos los derechos del niño.</a:t>
            </a:r>
            <a:endParaRPr lang="es-ES_tradnl" sz="2500" b="0" i="0" u="none" strike="noStrik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b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br>
              <a:rPr lang="es-ES_tradnl" sz="2500" b="0" i="0" u="none" strike="noStrik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lang="es-ES_tradnl" dirty="0"/>
          </a:p>
        </p:txBody>
      </p:sp>
      <p:sp>
        <p:nvSpPr>
          <p:cNvPr id="289" name="Google Shape;289;p3"/>
          <p:cNvSpPr txBox="1">
            <a:spLocks noGrp="1"/>
          </p:cNvSpPr>
          <p:nvPr>
            <p:ph type="body" idx="3"/>
          </p:nvPr>
        </p:nvSpPr>
        <p:spPr>
          <a:xfrm>
            <a:off x="76228" y="528638"/>
            <a:ext cx="3663696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/>
            <a:r>
              <a:rPr lang="es-ES_tradnl" dirty="0"/>
              <a:t>Procedimiento de mejor interés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lang="es-ES_trad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458" y="578974"/>
            <a:ext cx="3384000" cy="33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"/>
          <p:cNvSpPr txBox="1"/>
          <p:nvPr/>
        </p:nvSpPr>
        <p:spPr>
          <a:xfrm>
            <a:off x="4014027" y="1331504"/>
            <a:ext cx="7869696" cy="5262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s-ES_tradnl" sz="2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En sus grupos:</a:t>
            </a:r>
            <a:endParaRPr lang="es-ES_tradnl" sz="2400"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lang="es-ES_tradnl" sz="2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17500">
              <a:buClr>
                <a:schemeClr val="tx1"/>
              </a:buClr>
              <a:buSzPts val="2400"/>
              <a:buFont typeface="Calibri"/>
              <a:buAutoNum type="arabicPeriod"/>
            </a:pPr>
            <a:r>
              <a:rPr lang="es-ES_tradnl" sz="24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Lean – </a:t>
            </a:r>
            <a:r>
              <a:rPr lang="es-ES_tradnl" sz="2400" b="0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Formulario de Evaluación del Mejor Interés (BIA), ACNUR (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Sample Best </a:t>
            </a:r>
            <a:r>
              <a:rPr lang="es-ES_tradnl" sz="2400" i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Interests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400" i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Form,</a:t>
            </a:r>
            <a:r>
              <a:rPr lang="es-ES_tradnl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UNHCR)</a:t>
            </a:r>
            <a:endParaRPr lang="es-ES_tradnl" sz="2400" b="0" i="1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17500">
              <a:buClr>
                <a:schemeClr val="tx1"/>
              </a:buClr>
              <a:buSzPts val="2400"/>
              <a:buFont typeface="Calibri"/>
              <a:buAutoNum type="arabicPeriod"/>
            </a:pPr>
            <a:r>
              <a:rPr lang="es-ES_tradnl" sz="24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Lean – </a:t>
            </a:r>
            <a:r>
              <a:rPr lang="es-ES_tradnl" sz="2400" b="0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Formulario de Informe de Determinación del Mejor Interés (BID), 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ACNUR (Best </a:t>
            </a:r>
            <a:r>
              <a:rPr lang="es-ES_tradnl" sz="2400" i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Interest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400" i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Determination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400" i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Report</a:t>
            </a:r>
            <a: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Form, UNHCR)</a:t>
            </a:r>
            <a:br>
              <a:rPr lang="es-ES_tradnl" sz="24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4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17500" algn="l" rtl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Calibri"/>
              <a:buAutoNum type="arabicPeriod"/>
            </a:pPr>
            <a:r>
              <a:rPr lang="es-ES_tradnl" sz="2400" b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Respondan las siguientes preguntas:</a:t>
            </a:r>
          </a:p>
          <a:p>
            <a:pPr marL="914400" lvl="1" indent="-381000"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¿Cuál es el formulario que les ha sido asignado?</a:t>
            </a:r>
          </a:p>
          <a:p>
            <a:pPr marL="914400" lvl="1" indent="-381000"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¿Cuál es su propósito?</a:t>
            </a:r>
          </a:p>
          <a:p>
            <a:pPr marL="914400" lvl="1" indent="-381000"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¿Cuándo creen que se utiliza el formulario y cómo?</a:t>
            </a:r>
            <a:br>
              <a:rPr lang="es-ES_tradnl" sz="2400" i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SzPts val="2800"/>
            </a:pPr>
            <a:r>
              <a:rPr lang="es-ES_tradnl" sz="2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Tomen 10 minutos</a:t>
            </a:r>
          </a:p>
        </p:txBody>
      </p:sp>
      <p:sp>
        <p:nvSpPr>
          <p:cNvPr id="296" name="Google Shape;296;p4"/>
          <p:cNvSpPr txBox="1">
            <a:spLocks noGrp="1"/>
          </p:cNvSpPr>
          <p:nvPr>
            <p:ph type="body" idx="1"/>
          </p:nvPr>
        </p:nvSpPr>
        <p:spPr>
          <a:xfrm>
            <a:off x="3768675" y="263557"/>
            <a:ext cx="8360400" cy="1038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s-ES_tradnl" dirty="0"/>
              <a:t>Actividad 1 – uso de los formularios de informe de BIA y BID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930</Words>
  <Application>Microsoft Macintosh PowerPoint</Application>
  <PresentationFormat>Widescreen</PresentationFormat>
  <Paragraphs>76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Neue</vt:lpstr>
      <vt:lpstr>Noto Sans Symbols</vt:lpstr>
      <vt:lpstr>Calibri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14</cp:revision>
  <dcterms:created xsi:type="dcterms:W3CDTF">2017-12-20T18:51:03Z</dcterms:created>
  <dcterms:modified xsi:type="dcterms:W3CDTF">2026-05-20T18:53:31Z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121500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